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73" r:id="rId18"/>
    <p:sldId id="274" r:id="rId19"/>
    <p:sldId id="275" r:id="rId20"/>
    <p:sldId id="277" r:id="rId21"/>
    <p:sldId id="278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70AC-2C3E-4112-95F8-6C0FE7F0F37A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8AFD-6AAA-48BA-8AB7-7A3875AE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377275"/>
            <a:ext cx="2232248" cy="14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  <p:pic>
        <p:nvPicPr>
          <p:cNvPr id="14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6632"/>
            <a:ext cx="25250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416824" cy="2376264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  <a:buNone/>
            </a:pPr>
            <a:endParaRPr lang="uk-UA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88640"/>
            <a:ext cx="1676814" cy="1596887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20240211_1431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429000"/>
            <a:ext cx="2770797" cy="2242601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20240211_1438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48680"/>
            <a:ext cx="2376265" cy="2238377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88640"/>
            <a:ext cx="1676814" cy="159688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4664"/>
            <a:ext cx="6696744" cy="6048672"/>
          </a:xfrm>
        </p:spPr>
        <p:txBody>
          <a:bodyPr>
            <a:normAutofit fontScale="77500" lnSpcReduction="20000"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генеалогічною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класифікацією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походженням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слов’янських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об’єднуються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підгрупи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східнословянська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західнословянська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південнословянська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Східнослов’янська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підгрупа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71612"/>
            <a:ext cx="6696744" cy="2257428"/>
          </a:xfrm>
        </p:spPr>
        <p:txBody>
          <a:bodyPr>
            <a:noAutofit/>
          </a:bodyPr>
          <a:lstStyle/>
          <a:p>
            <a:pPr marL="0" indent="360363">
              <a:lnSpc>
                <a:spcPct val="150000"/>
              </a:lnSpc>
              <a:tabLst>
                <a:tab pos="87313" algn="l"/>
              </a:tabLst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білоруська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lnSpc>
                <a:spcPct val="150000"/>
              </a:lnSpc>
              <a:tabLst>
                <a:tab pos="87313" algn="l"/>
              </a:tabLs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мертва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давньоруська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lnSpc>
                <a:spcPct val="150000"/>
              </a:lnSpc>
              <a:tabLst>
                <a:tab pos="87313" algn="l"/>
              </a:tabLs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мертва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праслов’янська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сіх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підгруп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6624736" cy="4525963"/>
          </a:xfrm>
        </p:spPr>
        <p:txBody>
          <a:bodyPr>
            <a:normAutofit fontScale="77500" lnSpcReduction="20000"/>
          </a:bodyPr>
          <a:lstStyle/>
          <a:p>
            <a:pPr marL="0" indent="360363" algn="just">
              <a:lnSpc>
                <a:spcPct val="160000"/>
              </a:lnSpc>
            </a:pP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польська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чеська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 algn="just">
              <a:lnSpc>
                <a:spcPct val="160000"/>
              </a:lnSpc>
            </a:pP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словацька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верхньолужицька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нижньолужицька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кашубська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60000"/>
              </a:lnSpc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мертва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полабська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Західнослов’янська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підгрупа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Південнослов’янська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підгрупа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6408712" cy="5519536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lnSpc>
                <a:spcPct val="150000"/>
              </a:lnSpc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болгарська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47675" algn="just">
              <a:lnSpc>
                <a:spcPct val="150000"/>
              </a:lnSpc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сербська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хорватська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словенська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македонська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мертва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старослов’янська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lnSpc>
                <a:spcPct val="150000"/>
              </a:lnSpc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слов’янські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індоєвропейської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споріднених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праслов’янську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спільнослов’янську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слов’янських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племінних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тисячоліття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н.е. до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pPr marL="0" indent="447675" algn="just">
              <a:lnSpc>
                <a:spcPct val="150000"/>
              </a:lnSpc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72008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статус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92696"/>
            <a:ext cx="6624736" cy="5832648"/>
          </a:xfrm>
        </p:spPr>
        <p:txBody>
          <a:bodyPr>
            <a:noAutofit/>
          </a:bodyPr>
          <a:lstStyle/>
          <a:p>
            <a:pPr marL="0" indent="360363" algn="just">
              <a:lnSpc>
                <a:spcPct val="170000"/>
              </a:lnSpc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прийнятій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Верховною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Радою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1996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70000"/>
              </a:lnSpc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записано: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«Державною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 Держава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всебічний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сферах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гарантується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меншин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 Держава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вивченню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гарантується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Конституцією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законо</a:t>
            </a:r>
            <a:r>
              <a:rPr lang="uk-UA" sz="19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		</a:t>
            </a: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984776" cy="148478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6696744" cy="5760640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900" dirty="0"/>
              <a:t>	</a:t>
            </a:r>
            <a:endParaRPr lang="ru-RU" sz="1900" dirty="0" smtClean="0"/>
          </a:p>
          <a:p>
            <a:pPr marL="0" indent="360363" algn="just">
              <a:lnSpc>
                <a:spcPct val="170000"/>
              </a:lnSpc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загальноприйнятим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проголошена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законодавчою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офіційного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сіх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гілок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законодавчої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судової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науки,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 под. ). </a:t>
            </a:r>
          </a:p>
          <a:p>
            <a:pPr marL="0" indent="360363" algn="just">
              <a:lnSpc>
                <a:spcPct val="170000"/>
              </a:lnSpc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уживають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італійська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08712" cy="850106"/>
          </a:xfrm>
        </p:spPr>
        <p:txBody>
          <a:bodyPr>
            <a:no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загальноприйнятою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світовою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практикою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6696744" cy="5472608"/>
          </a:xfrm>
        </p:spPr>
        <p:txBody>
          <a:bodyPr>
            <a:normAutofit fontScale="70000" lnSpcReduction="20000"/>
          </a:bodyPr>
          <a:lstStyle/>
          <a:p>
            <a:pPr lvl="1" algn="just">
              <a:lnSpc>
                <a:spcPct val="170000"/>
              </a:lnSpc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360363" algn="just">
              <a:lnSpc>
                <a:spcPct val="170000"/>
              </a:lnSpc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корінної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татус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кримськотатарській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за другим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360363" algn="just">
              <a:lnSpc>
                <a:spcPct val="170000"/>
              </a:lnSpc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найчисленнішої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критерію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70 %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мононаціональною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360363" algn="just">
              <a:lnSpc>
                <a:spcPct val="17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перепису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таких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загальновизнаним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стандартам. </a:t>
            </a: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3408"/>
            <a:ext cx="8229600" cy="1080120"/>
          </a:xfrm>
        </p:spPr>
        <p:txBody>
          <a:bodyPr>
            <a:normAutofit/>
          </a:bodyPr>
          <a:lstStyle/>
          <a:p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6696744" cy="5184576"/>
          </a:xfrm>
        </p:spPr>
        <p:txBody>
          <a:bodyPr>
            <a:no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текст.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подвоєнням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прокоментувати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самовиявлення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осмислення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невіддільна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мислячої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дзеркало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народу.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легенд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...З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далекої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нас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дійшов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міф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Вавилонську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вежу.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будували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неба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уявного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вмістилища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Але Бог,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допустити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урізноманітнив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будівників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Будівники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переставши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облишили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Неспроможність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порозумітися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через те,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з’явилося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вважалося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міфом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покаранням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таємниці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(За легендою).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5000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6632"/>
            <a:ext cx="6768752" cy="6480720"/>
          </a:xfrm>
        </p:spPr>
        <p:txBody>
          <a:bodyPr>
            <a:no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Провідміняти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відмінками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Коваленко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Дмитрович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Туринська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Миколаївна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бухгалтер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Микита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Павлович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50000"/>
              </a:lnSpc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авдання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Переписати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дієслів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дужках,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утворити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дієприслівники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вид,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творення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домагатися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товар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маркетингу,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концепцію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циклу товару,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постулаті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товар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послуга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продукт проходить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починати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виробничу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Простежити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циклу товару,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зумовлений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моментами: типом товару,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держава,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опиратися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на засади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послабить свою роль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єдиних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товаровиробник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однаково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розподіляє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товар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покупцями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платоспроможності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Карич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Д. Маркетинг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АПК).</a:t>
            </a: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6696744" cy="6669079"/>
          </a:xfrm>
        </p:spPr>
        <p:txBody>
          <a:bodyPr>
            <a:no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поданих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словосполучень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дискаунт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маркетинг,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пабліситі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франчайзі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фірмове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торговельні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маклери,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сегмент ринку,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50000"/>
              </a:lnSpc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авдання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Переписати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уставивши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пропущені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літери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розділові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знаки.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..я в ..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великомасштабної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державно-правової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реформуван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..я права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землю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розкрит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чин..ого порядку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..них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правовідносин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державою, органами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найактуальніших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проблем с..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огодення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землю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веденні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підприємниц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пов’язаної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розміщенням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Конституцією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землю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набувається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закону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актах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60363" algn="just">
              <a:lnSpc>
                <a:spcPct val="150000"/>
              </a:lnSpc>
              <a:buNone/>
            </a:pPr>
            <a:endParaRPr lang="ru-RU" sz="1600" dirty="0" smtClean="0"/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87624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6552728" cy="5760640"/>
          </a:xfrm>
        </p:spPr>
        <p:txBody>
          <a:bodyPr>
            <a:normAutofit fontScale="85000" lnSpcReduction="10000"/>
          </a:bodyPr>
          <a:lstStyle/>
          <a:p>
            <a:pPr marL="514350" lvl="0" indent="-514350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Фахове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невіддільна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70000"/>
              </a:lnSpc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7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0"/>
            <a:ext cx="6840760" cy="6597352"/>
          </a:xfrm>
        </p:spPr>
        <p:txBody>
          <a:bodyPr>
            <a:no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кальки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дієприкметників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вживаних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науковому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мовленні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послуговуючись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словами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Багатообіцяючий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(день),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відстаючий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всезнаючий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діючий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домінуючий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допомагаючий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енергозберігаюча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зростаючі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(потреби),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координуючий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наступаючий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низькооплачуваний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обслуговуючий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перевіряючий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правлячий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працюючий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симпатизуючий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(кому),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слідуючий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стабілізуючий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тонізуючий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напій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управляючий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хвилюючий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хвилюючий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(запах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хвилююча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(новина, краса).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надій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прийдешній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малооплатний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обслуговчий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(обслуга),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перевірник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(контролер,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перевірчий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керівний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панівний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відсталий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всевидець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всезнайко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чинний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діяльний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дійовий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панівний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помічний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енергоощадна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щораз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більші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координаційний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симпатик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(чий),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напій-тонік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стабілізаційний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стабілізатор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управитель,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бентежний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збудливий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животрепетна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зворушлива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87624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6624736" cy="6237313"/>
          </a:xfrm>
        </p:spPr>
        <p:txBody>
          <a:bodyPr>
            <a:noAutofit/>
          </a:bodyPr>
          <a:lstStyle/>
          <a:p>
            <a:pPr marL="0" indent="360363">
              <a:lnSpc>
                <a:spcPct val="150000"/>
              </a:lnSpc>
              <a:buNone/>
            </a:pP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Розкривши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дужки,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>
              <a:lnSpc>
                <a:spcPct val="150000"/>
              </a:lnSpc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(ремесло,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кулінарія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60363">
              <a:lnSpc>
                <a:spcPct val="150000"/>
              </a:lnSpc>
              <a:buAutoNum type="arabicPeriod"/>
            </a:pP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Відректися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погляди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релігія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lnSpc>
                <a:spcPct val="150000"/>
              </a:lnSpc>
              <a:buAutoNum type="arabicPeriod"/>
            </a:pP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Докоряти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аспірант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Одружитися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(наречена,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знайома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сусідка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аспірантка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Чекати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виселення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покоївка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автобус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13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>
              <a:lnSpc>
                <a:spcPct val="150000"/>
              </a:lnSpc>
              <a:buNone/>
            </a:pP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			2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Заслуговувати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нагорода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відзначення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подяка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Захворіти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пневмонія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ангіна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дифтерія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Зглянутися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старенький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Дорікати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аспірант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ресторатор,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студент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Доглядати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хворий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немічний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друг, родич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13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>
              <a:lnSpc>
                <a:spcPct val="150000"/>
              </a:lnSpc>
              <a:buNone/>
            </a:pP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			3 </a:t>
            </a:r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Завдавати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клопіт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прикрощі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удар, образа).</a:t>
            </a: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Скуштувати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страва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вода,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борщ,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Зазнати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поневіряння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(мн.), кривда, горе,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несправедливість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знущання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(мн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Жалкувати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молодість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брат,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коханий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360363">
              <a:lnSpc>
                <a:spcPct val="150000"/>
              </a:lnSpc>
              <a:buAutoNum type="arabicPeriod"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Глузувати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сестра, люди,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вайлуватість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недорікуватість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самоперевірки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6984776" cy="590465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363" lvl="0" indent="360363" algn="just">
              <a:lnSpc>
                <a:spcPct val="16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363" lvl="0" indent="360363" algn="just">
              <a:lnSpc>
                <a:spcPct val="16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0" indent="360363" algn="just">
              <a:lnSpc>
                <a:spcPct val="16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0363" lvl="0" indent="360363" algn="just">
              <a:lnSpc>
                <a:spcPct val="16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363" lvl="0" indent="360363" algn="just">
              <a:lnSpc>
                <a:spcPct val="16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понять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lnSpc>
                <a:spcPct val="16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7"/>
            <a:ext cx="7704856" cy="46805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sz="11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1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11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676814" cy="1596887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03647" cy="6858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7" cy="6858000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941168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836711"/>
          </a:xfrm>
        </p:spPr>
        <p:txBody>
          <a:bodyPr>
            <a:noAutofit/>
          </a:bodyPr>
          <a:lstStyle/>
          <a:p>
            <a:r>
              <a:rPr lang="ru-RU" sz="5400" b="1" dirty="0" err="1"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768752" cy="5521816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Ботвина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Офіційно-діловий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: Артек, 1998.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Мацюк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Каравела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Мацько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Л.І. Культура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: ВЦ «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2007.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Онуфрієнко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алгоритмічними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приписами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2-ге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перероб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доп. 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: Центр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л-ри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2009.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392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Селігей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П.О.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Науковець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18-28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Семеног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О.М. Культура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: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2010.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213 с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Практикум. 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: ВЦ «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2009.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Шевчук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Алерта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2010.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Ярема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На теми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2002.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Гінзбург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М.Д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Десять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ділового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стилю,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зведені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систему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Стандартизація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сертифікація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2004.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Жайворонок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 та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К. :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школа, 2006.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Коваль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А.П.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Структура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тексту.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К., 1970.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Михайлова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О.Т.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наукове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Лексичні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граматичні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2000.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6768752" cy="659735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Фахове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невіддільна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6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невіддільною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систематичне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словникового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лексичний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професіоналів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проникливіше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сприймають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прочитане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найголовніше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вони легко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впевнено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висловлюють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думку.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6696744" cy="6312194"/>
          </a:xfrm>
        </p:spPr>
        <p:txBody>
          <a:bodyPr>
            <a:noAutofit/>
          </a:bodyPr>
          <a:lstStyle/>
          <a:p>
            <a:pPr marL="3175" lvl="1" indent="336550" algn="ctr">
              <a:lnSpc>
                <a:spcPct val="17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175" lvl="1" indent="336550" algn="just">
              <a:lnSpc>
                <a:spcPct val="170000"/>
              </a:lnSpc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різнотипних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внутрішньо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поєднаних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собою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звуків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морфем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словосполучень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послуговується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слугують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думок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настроїв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175" lvl="1" indent="336550" algn="just">
              <a:lnSpc>
                <a:spcPct val="170000"/>
              </a:lnSpc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функціонує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людей. Науку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мовознавством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лінгвістикою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lingua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лінґва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7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7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00042"/>
            <a:ext cx="6768752" cy="6215082"/>
          </a:xfrm>
        </p:spPr>
        <p:txBody>
          <a:bodyPr>
            <a:normAutofit fontScale="85000" lnSpcReduction="20000"/>
          </a:bodyPr>
          <a:lstStyle/>
          <a:p>
            <a:pPr marL="0" indent="360363" algn="just">
              <a:lnSpc>
                <a:spcPct val="160000"/>
              </a:lnSpc>
              <a:buNone/>
            </a:pP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самоідентифікації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закономірним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суспільним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утворенням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відбиває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етнічної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роду,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племені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народності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60000"/>
              </a:lnSpc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чинник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консолідації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конкретно-історичного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соціуму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 через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поколінням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культурно-історичні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n-US" sz="2900" dirty="0"/>
              <a:t>		</a:t>
            </a:r>
            <a:endParaRPr lang="ru-RU" sz="29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6768752" cy="5865515"/>
          </a:xfrm>
        </p:spPr>
        <p:txBody>
          <a:bodyPr>
            <a:normAutofit lnSpcReduction="10000"/>
          </a:bodyPr>
          <a:lstStyle/>
          <a:p>
            <a:pPr marL="0" lvl="1" indent="360363" algn="just">
              <a:lnSpc>
                <a:spcPct val="150000"/>
              </a:lnSpc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добору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членами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конкретне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говоріння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звукову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проговорювання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письмову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форму.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692696"/>
            <a:ext cx="6768752" cy="6022452"/>
          </a:xfrm>
        </p:spPr>
        <p:txBody>
          <a:bodyPr>
            <a:noAutofit/>
          </a:bodyPr>
          <a:lstStyle/>
          <a:p>
            <a:pPr marL="514350" lvl="0" indent="-514350" algn="just">
              <a:buAutoNum type="arabicPeriod"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Комунікативна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лат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communicatio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algn="just">
              <a:buAutoNum type="arabicPeriod" startAt="2"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Експресивна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універсальним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algn="just">
              <a:buAutoNum type="arabicPeriod" startAt="2"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Гносеологічна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algn="just">
              <a:buAutoNum type="arabicPeriod" startAt="4"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Мислетворча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мислить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4"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Естетична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знаряддям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і,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algn="just">
              <a:buAutoNum type="arabicPeriod" startAt="4"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Культуроносна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algn="just">
              <a:buAutoNum type="arabicPeriod" startAt="4"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Номінативна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(ф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ункція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називання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4"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Емотивна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4"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Метамовна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термінах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4"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Конативна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4"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Волюнтативна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волевияву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4"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Кумулятивна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історико-культурна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сього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виробила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продовж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сієї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духовній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4"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Фатична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контакту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6768752" cy="6408712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найпоширенішими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китайську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(1200000000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іспанську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(332000000),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(330000000),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бенгальську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арабську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португальську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японську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21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нею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42 до 50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східній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діаспорі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60363" algn="just">
              <a:lnSpc>
                <a:spcPct val="17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писемності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старописемних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писемності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тисячу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lnSpc>
                <a:spcPct val="17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421289615_w640_h640_vafelnaya-kartinka-dlya (2)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3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21289615_w640_h640_vafelnaya-kartinka-dlya (1)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1678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План</vt:lpstr>
      <vt:lpstr>Література</vt:lpstr>
      <vt:lpstr>Слайд 4</vt:lpstr>
      <vt:lpstr>Слайд 5</vt:lpstr>
      <vt:lpstr>Слайд 6</vt:lpstr>
      <vt:lpstr>Слайд 7</vt:lpstr>
      <vt:lpstr>3. Функції мови</vt:lpstr>
      <vt:lpstr>Слайд 9</vt:lpstr>
      <vt:lpstr>Слайд 10</vt:lpstr>
      <vt:lpstr>Східнослов’янська підгрупа</vt:lpstr>
      <vt:lpstr>Західнослов’янська підгрупа</vt:lpstr>
      <vt:lpstr>Південнослов’янська підгрупа</vt:lpstr>
      <vt:lpstr>5. Правовий статус української мови.  </vt:lpstr>
      <vt:lpstr>6. Поняття «державна мова», «офіційна мова»</vt:lpstr>
      <vt:lpstr>За загальноприйнятою світовою практикою, є такі критерії затвердження мови у функції державної:</vt:lpstr>
      <vt:lpstr>Практичні завдання</vt:lpstr>
      <vt:lpstr>Слайд 18</vt:lpstr>
      <vt:lpstr>Слайд 19</vt:lpstr>
      <vt:lpstr>Слайд 20</vt:lpstr>
      <vt:lpstr>Слайд 21</vt:lpstr>
      <vt:lpstr>Запитання для самоперевірки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User</dc:creator>
  <cp:lastModifiedBy>Администратор</cp:lastModifiedBy>
  <cp:revision>68</cp:revision>
  <dcterms:created xsi:type="dcterms:W3CDTF">2021-09-24T12:50:13Z</dcterms:created>
  <dcterms:modified xsi:type="dcterms:W3CDTF">2024-02-11T13:56:30Z</dcterms:modified>
</cp:coreProperties>
</file>